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8.xml"/>
  <Override ContentType="application/vnd.openxmlformats-officedocument.presentationml.comments+xml" PartName="/ppt/comments/comment21.xml"/>
  <Override ContentType="application/vnd.openxmlformats-officedocument.presentationml.comments+xml" PartName="/ppt/comments/comment6.xml"/>
  <Override ContentType="application/vnd.openxmlformats-officedocument.presentationml.comments+xml" PartName="/ppt/comments/comment19.xml"/>
  <Override ContentType="application/vnd.openxmlformats-officedocument.presentationml.comments+xml" PartName="/ppt/comments/comment20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8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y="5143500" cx="9144000"/>
  <p:notesSz cx="6858000" cy="9144000"/>
  <p:embeddedFontLst>
    <p:embeddedFont>
      <p:font typeface="Raleway"/>
      <p:regular r:id="rId66"/>
      <p:bold r:id="rId67"/>
      <p:italic r:id="rId68"/>
      <p:boldItalic r:id="rId69"/>
    </p:embeddedFont>
    <p:embeddedFont>
      <p:font typeface="Lato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4" name="Jeff Bhanu Robinson"/>
  <p:cmAuthor clrIdx="1" id="1" initials="" lastIdx="3" name="Alec Antonio Taraborrelli"/>
  <p:cmAuthor clrIdx="2" id="2" initials="" lastIdx="5" name="Rishav Choudhary"/>
  <p:cmAuthor clrIdx="3" id="3" initials="" lastIdx="3" name="Walker M Keho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3D52FDA-A7C7-4329-B8B6-37244B7CA02F}">
  <a:tblStyle styleId="{B3D52FDA-A7C7-4329-B8B6-37244B7CA0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Lato-boldItalic.fntdata"/><Relationship Id="rId72" Type="http://schemas.openxmlformats.org/officeDocument/2006/relationships/font" Target="fonts/Lato-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Lato-bold.fntdata"/><Relationship Id="rId70" Type="http://schemas.openxmlformats.org/officeDocument/2006/relationships/font" Target="fonts/Lato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Raleway-regular.fntdata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font" Target="fonts/Raleway-italic.fntdata"/><Relationship Id="rId23" Type="http://schemas.openxmlformats.org/officeDocument/2006/relationships/slide" Target="slides/slide16.xml"/><Relationship Id="rId67" Type="http://schemas.openxmlformats.org/officeDocument/2006/relationships/font" Target="fonts/Raleway-bold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aleway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03-11T22:49:15.955">
    <p:pos x="6000" y="0"/>
    <p:text>Jeff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0-03-11T23:12:35.052">
    <p:pos x="6000" y="0"/>
    <p:text>+rishavc@stanford.edu
_Reassigned to Rishav Choudhary_</p:text>
  </p:cm>
  <p:cm authorId="1" idx="2" dt="2020-03-11T23:07:57.163">
    <p:pos x="6000" y="0"/>
    <p:text>Can I talk about this? It's basically showing that I chose a diameter and we will have to set our tank pressure based on the LOX temperature</p:text>
  </p:cm>
  <p:cm authorId="2" idx="1" dt="2020-03-11T23:12:06.607">
    <p:pos x="6000" y="0"/>
    <p:text>Fine with me. You can talk about this Alec</p:text>
  </p:cm>
  <p:cm authorId="0" idx="11" dt="2020-03-11T23:12:35.051">
    <p:pos x="6000" y="0"/>
    <p:text>Yes, I wasn't sure who to assign so went with Rishav arbitrarily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0-03-11T22:52:52.531">
    <p:pos x="6000" y="0"/>
    <p:text>+tsmg24@stanford.edu
_Assigned to Tom Samuel McClure_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2" dt="2020-03-11T22:41:47.850">
    <p:pos x="6000" y="0"/>
    <p:text>Claiming This (Tom can talk about this as well if he wants to)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3" idx="1" dt="2020-03-11T22:30:01.401">
    <p:pos x="6000" y="0"/>
    <p:text>Walker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3" idx="2" dt="2020-03-11T22:30:15.228">
    <p:pos x="6000" y="0"/>
    <p:text>Walker</p:tex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3" dt="2020-03-11T22:40:03.715">
    <p:pos x="6000" y="0"/>
    <p:text>Claiming this</p:tex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0-03-11T22:53:22.420">
    <p:pos x="6000" y="0"/>
    <p:text>+taraboaa@stanford.edu
_Assigned to Alec Antonio Taraborrelli_</p:tex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4" dt="2020-03-12T00:12:39.716">
    <p:pos x="6000" y="0"/>
    <p:text>Efaine</p:text>
  </p:cm>
</p:cmLst>
</file>

<file path=ppt/comments/comment1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3" idx="3" dt="2020-03-11T22:29:16.926">
    <p:pos x="6000" y="0"/>
    <p:text>Walker</p:text>
  </p:cm>
</p:cmLst>
</file>

<file path=ppt/comments/comment1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4" dt="2020-03-11T22:40:26.949">
    <p:pos x="6000" y="0"/>
    <p:text>Claiming this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0-03-11T22:49:34.718">
    <p:pos x="6000" y="0"/>
    <p:text>Jeff</p:text>
  </p:cm>
</p:cmLst>
</file>

<file path=ppt/comments/comment2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5" dt="2020-03-11T22:40:54.661">
    <p:pos x="6000" y="0"/>
    <p:text>Claiming this</p:text>
  </p:cm>
</p:cmLst>
</file>

<file path=ppt/comments/comment2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3" dt="2020-03-11T21:58:18.488">
    <p:pos x="6000" y="0"/>
    <p:text>Is this in the right spot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0-03-11T22:50:15.563">
    <p:pos x="6000" y="0"/>
    <p:text>Alec (Are we opening this this time?)</p:text>
  </p:cm>
  <p:cm authorId="0" idx="3" dt="2020-03-11T22:50:15.562">
    <p:pos x="6000" y="0"/>
    <p:text>No, the next few slides will suffice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0-03-11T22:50:37.901">
    <p:pos x="6000" y="0"/>
    <p:text>Alec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0-03-11T22:50:41.620">
    <p:pos x="6000" y="0"/>
    <p:text>Alec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0-03-11T22:50:45.642">
    <p:pos x="6000" y="0"/>
    <p:text>Alec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0-03-11T22:50:31.281">
    <p:pos x="6000" y="0"/>
    <p:text>Alec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0-03-11T22:51:00.678">
    <p:pos x="6000" y="0"/>
    <p:text>Jeff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0-03-11T22:51:19.192">
    <p:pos x="6000" y="0"/>
    <p:text>Jeff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f37daef0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f37daef0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13ff6e652_9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13ff6e652_9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13ff6e652_9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13ff6e652_9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f292e334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f292e334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13b65a2f9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13b65a2f9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13ff6e652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13ff6e65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13ff6e652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13ff6e652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13ff6e652_9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13ff6e652_9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134f7d05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134f7d05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134f7d055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134f7d055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13ff6e652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13ff6e652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13b65a2f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13b65a2f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13ff6e65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13ff6e65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13b65a2f9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13b65a2f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13ff6e652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13ff6e652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13ff6e652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13ff6e652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13895541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13895541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13f564a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13f564a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38955419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3895541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13b65a2f9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13b65a2f9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13b65a2f9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13b65a2f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13ff6e652_8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13ff6e652_8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dde02640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dde02640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13b65a2f9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13b65a2f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13b65a2f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13b65a2f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13b65a2f9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13b65a2f9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13b65a2f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13b65a2f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13ff6e652_1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13ff6e652_1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e7c9bd4e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e7c9bd4e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13ff6e652_9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13ff6e652_9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13ff6e652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13ff6e652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13ff6e652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13ff6e652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13ff6e652_8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13ff6e652_8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e7c9bd4e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e7c9bd4e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13ff6e652_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13ff6e652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13ff6e652_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13ff6e652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13ff6e65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13ff6e65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13b65a2f9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13b65a2f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13ff6e652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13ff6e65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13ff6e652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13ff6e652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13ff6e652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13ff6e652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13ff6e652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13ff6e65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13ff6e652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713ff6e652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13ff6e652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13ff6e652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13b65a2f9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13b65a2f9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13ff6e652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13ff6e652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13ff6e652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13ff6e652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13ff6e652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13ff6e652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13ff6e652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13ff6e652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13ff6e652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13ff6e652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13ff6e652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13ff6e652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813b65a2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813b65a2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13ff6e652_9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13ff6e652_9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13ff6e652_9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13ff6e652_9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ceb574e92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ceb574e9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f292e334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f292e334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13ff6e652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13ff6e652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13ff6e652_9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13ff6e652_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7" name="Google Shape;77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0" y="4931700"/>
            <a:ext cx="4548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0" y="4931700"/>
            <a:ext cx="4548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" name="Google Shape;23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0" y="4931700"/>
            <a:ext cx="4548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423067" y="1267456"/>
            <a:ext cx="745763" cy="45826"/>
            <a:chOff x="4580561" y="2589004"/>
            <a:chExt cx="1064464" cy="25200"/>
          </a:xfrm>
        </p:grpSpPr>
        <p:sp>
          <p:nvSpPr>
            <p:cNvPr id="28" name="Google Shape;28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" name="Google Shape;30;p4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346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0" y="4931700"/>
            <a:ext cx="4548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0" y="4931700"/>
            <a:ext cx="4548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0" y="4931700"/>
            <a:ext cx="4548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0" y="4931700"/>
            <a:ext cx="4548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9" name="Google Shape;59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0" y="4931700"/>
            <a:ext cx="4548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Google Shape;66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0" y="4931700"/>
            <a:ext cx="4548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0" y="4931700"/>
            <a:ext cx="4548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8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931712"/>
            <a:ext cx="8839200" cy="2117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rgbClr val="000000">
                <a:alpha val="40000"/>
              </a:srgbClr>
            </a:outerShdw>
          </a:effectLst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2">
            <a:alphaModFix/>
          </a:blip>
          <a:srcRect b="7158" l="0" r="0" t="0"/>
          <a:stretch/>
        </p:blipFill>
        <p:spPr>
          <a:xfrm>
            <a:off x="8114700" y="4146975"/>
            <a:ext cx="1029300" cy="996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rgbClr val="000000"/>
            </a:outerShdw>
          </a:effectLst>
        </p:spPr>
      </p:pic>
      <p:sp>
        <p:nvSpPr>
          <p:cNvPr id="9" name="Google Shape;9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0" y="4931700"/>
            <a:ext cx="4548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3024300" y="4885575"/>
            <a:ext cx="30954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AA284B Team A: CDR</a:t>
            </a:r>
            <a:endParaRPr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6.xml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7.xml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8.xml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9.xml"/><Relationship Id="rId4" Type="http://schemas.openxmlformats.org/officeDocument/2006/relationships/hyperlink" Target="https://doi.org/10.2514/1.26538" TargetMode="External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0.xml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1.xml"/><Relationship Id="rId4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2.xml"/><Relationship Id="rId4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3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4.xml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15.xml"/><Relationship Id="rId4" Type="http://schemas.openxmlformats.org/officeDocument/2006/relationships/image" Target="../media/image21.png"/><Relationship Id="rId5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16.xml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17.xml"/><Relationship Id="rId4" Type="http://schemas.openxmlformats.org/officeDocument/2006/relationships/hyperlink" Target="https://docs.google.com/spreadsheets/d/1Akb-G0P3gi-R2JIjckR0jrPFSVN0DPMDoXRMupv_SYY/edit#gid=676738434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1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comments" Target="../comments/comment19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comments" Target="../comments/comment20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comments" Target="../comments/comment21.xml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2.xml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3.xml"/><Relationship Id="rId4" Type="http://schemas.openxmlformats.org/officeDocument/2006/relationships/hyperlink" Target="https://docs.google.com/spreadsheets/d/1Akb-G0P3gi-R2JIjckR0jrPFSVN0DPMDoXRMupv_SYY/edit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4.xml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5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AA284B Team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Design Review</a:t>
            </a:r>
            <a:endParaRPr/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11, 2020</a:t>
            </a:r>
            <a:endParaRPr/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727950" y="3714100"/>
            <a:ext cx="7688100" cy="11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F1E"/>
                </a:solidFill>
              </a:rPr>
              <a:t>Efaine Chang		Rishav Choudhary	Bernadette Haig</a:t>
            </a:r>
            <a:endParaRPr>
              <a:solidFill>
                <a:srgbClr val="201F1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F1E"/>
                </a:solidFill>
              </a:rPr>
              <a:t>Walker Kehoe</a:t>
            </a:r>
            <a:r>
              <a:rPr lang="en">
                <a:solidFill>
                  <a:srgbClr val="201F1E"/>
                </a:solidFill>
              </a:rPr>
              <a:t>		</a:t>
            </a:r>
            <a:r>
              <a:rPr lang="en">
                <a:solidFill>
                  <a:srgbClr val="201F1E"/>
                </a:solidFill>
              </a:rPr>
              <a:t>Tom McClure		Jeff Robinson	</a:t>
            </a:r>
            <a:endParaRPr>
              <a:solidFill>
                <a:srgbClr val="201F1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F1E"/>
                </a:solidFill>
              </a:rPr>
              <a:t>Elida Sorto-Ramos	Alec Taraborrelli	Wouter Van Gijseghem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P&amp;ID Fitting Accounting: GCH4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84500"/>
            <a:ext cx="8839197" cy="3001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P&amp;ID Fitting Accounting: He</a:t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84500"/>
            <a:ext cx="8839201" cy="154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System Layout (image)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4">
            <a:alphaModFix/>
          </a:blip>
          <a:srcRect b="3019" l="6129" r="0" t="1724"/>
          <a:stretch/>
        </p:blipFill>
        <p:spPr>
          <a:xfrm>
            <a:off x="416850" y="1338600"/>
            <a:ext cx="3168725" cy="354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1950" y="1409825"/>
            <a:ext cx="3689001" cy="340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Injector/Igniter Assembly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925" y="927300"/>
            <a:ext cx="2956689" cy="3606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5"/>
          <p:cNvCxnSpPr/>
          <p:nvPr/>
        </p:nvCxnSpPr>
        <p:spPr>
          <a:xfrm rot="10800000">
            <a:off x="7191250" y="3300450"/>
            <a:ext cx="425700" cy="8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5"/>
          <p:cNvCxnSpPr/>
          <p:nvPr/>
        </p:nvCxnSpPr>
        <p:spPr>
          <a:xfrm flipH="1">
            <a:off x="6997375" y="3004225"/>
            <a:ext cx="549600" cy="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5"/>
          <p:cNvSpPr txBox="1"/>
          <p:nvPr/>
        </p:nvSpPr>
        <p:spPr>
          <a:xfrm>
            <a:off x="7551125" y="3206100"/>
            <a:ext cx="1399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4X 6-32 Screws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7493650" y="2770975"/>
            <a:ext cx="1212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-115 O-Ring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346650" y="1441200"/>
            <a:ext cx="5285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Replaced threaded connection with bolt circle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Allows control over igniter clocking relative to injector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Prevents fitting interference between igniter &amp; main propellant lines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Moved interface farther from injector face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Easier access to machine O-ring gland and bolt holes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Igniter is now “sleeve” inside injector, easier to replace than threaded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Can split igniter into “fitting head” and chamber if needed for machinability or material compatibility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FoS &gt;11 Yield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Hand Calculation: Thread shear area = thread minor dia.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0.88” O-Ring gland OD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150 psi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316 CRES, F</a:t>
            </a:r>
            <a:r>
              <a:rPr baseline="-25000" lang="en"/>
              <a:t>TY </a:t>
            </a:r>
            <a:r>
              <a:rPr lang="en"/>
              <a:t>= 25 ksi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Injector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46650" y="1441200"/>
            <a:ext cx="4678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Annular gap increased to 0.03” for printability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10 → 5 Elements to maintain high momentum flux ratio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Swirl → Shear Coaxial for printability &amp; simplicity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Do: CFD to determine actual discharge coefficients</a:t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 rotWithShape="1">
          <a:blip r:embed="rId3">
            <a:alphaModFix/>
          </a:blip>
          <a:srcRect b="52187" l="54191" r="16631" t="15807"/>
          <a:stretch/>
        </p:blipFill>
        <p:spPr>
          <a:xfrm>
            <a:off x="5471700" y="918863"/>
            <a:ext cx="3305701" cy="234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 rotWithShape="1">
          <a:blip r:embed="rId4">
            <a:alphaModFix/>
          </a:blip>
          <a:srcRect b="0" l="0" r="12861" t="54946"/>
          <a:stretch/>
        </p:blipFill>
        <p:spPr>
          <a:xfrm>
            <a:off x="803850" y="2699200"/>
            <a:ext cx="4547926" cy="21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Injector Element Characteristics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46650" y="1441200"/>
            <a:ext cx="2233800" cy="3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Breakup distance correlation from this paper: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https://doi.org/10.2514/1.26538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Chamber Length ~0.16 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Good performance expected, but injector behavior still needs to be characterized</a:t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5">
            <a:alphaModFix/>
          </a:blip>
          <a:srcRect b="2708" l="9838" r="7414" t="3570"/>
          <a:stretch/>
        </p:blipFill>
        <p:spPr>
          <a:xfrm>
            <a:off x="2580400" y="1232100"/>
            <a:ext cx="6408001" cy="363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Venturi Dependence on Inlet Temperature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463" y="1384500"/>
            <a:ext cx="4204774" cy="333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Pneumatic Controls</a:t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20431" l="37354" r="31885" t="25502"/>
          <a:stretch/>
        </p:blipFill>
        <p:spPr>
          <a:xfrm>
            <a:off x="5537900" y="894976"/>
            <a:ext cx="2948551" cy="33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435100" y="1432725"/>
            <a:ext cx="4380600" cy="2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Bottled N2 now used to power pneumatically actuated valves instead of air compressor (avoids possible power supply issues during test).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Pressure regulated down to 100 psi and controlled using 2 position, 3 way solenoid valves.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500" y="3111275"/>
            <a:ext cx="2787525" cy="13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1325" y="3325627"/>
            <a:ext cx="2001474" cy="9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</a:t>
            </a: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2475" y="485925"/>
            <a:ext cx="5778050" cy="43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/>
        </p:nvSpPr>
        <p:spPr>
          <a:xfrm>
            <a:off x="250550" y="1691875"/>
            <a:ext cx="2082000" cy="28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Most of the electrical system will be mounted on a single board with terminal blocks or connectors to interface with the test stand.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wiring will look like this except some of these lines are bundles of wires, not a single wire.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LOx Tank Mount &amp; Insulation</a:t>
            </a:r>
            <a:endParaRPr/>
          </a:p>
        </p:txBody>
      </p:sp>
      <p:sp>
        <p:nvSpPr>
          <p:cNvPr id="215" name="Google Shape;215;p31"/>
          <p:cNvSpPr txBox="1"/>
          <p:nvPr/>
        </p:nvSpPr>
        <p:spPr>
          <a:xfrm>
            <a:off x="435100" y="1432725"/>
            <a:ext cx="3683400" cy="26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 load cells for monitoring run tank weight in real time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Load cells will be placed at the base of the tank support structure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Insulation using 0.4 inch thick ceramic fiber blanket &amp; aluminum foil, held in place via cable ties &amp; aluminum foil lined tape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4575" y="1232100"/>
            <a:ext cx="2424776" cy="22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8900" y="1401975"/>
            <a:ext cx="2185674" cy="19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5676" y="3338200"/>
            <a:ext cx="1272125" cy="1461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346650" y="15174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Project Goals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Updated System Parameters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Changes Since PDR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Safety Factors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Budget &amp; Fabrication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Revised Plans and Schedule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Engineering Drawings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of Safety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Safety Factors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9" name="Google Shape;229;p33"/>
          <p:cNvGraphicFramePr/>
          <p:nvPr/>
        </p:nvGraphicFramePr>
        <p:xfrm>
          <a:off x="539850" y="155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{B3D52FDA-A7C7-4329-B8B6-37244B7CA02F}</a:tableStyleId>
              </a:tblPr>
              <a:tblGrid>
                <a:gridCol w="1904225"/>
                <a:gridCol w="1566650"/>
              </a:tblGrid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Component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Safety Factor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Igniter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&gt;15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Igniter Screws 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&gt;11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0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Injector</a:t>
                      </a:r>
                      <a:endParaRPr sz="1200">
                        <a:solidFill>
                          <a:srgbClr val="E0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0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200">
                        <a:solidFill>
                          <a:srgbClr val="E0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Tie Rods</a:t>
                      </a:r>
                      <a:endParaRPr sz="12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25</a:t>
                      </a:r>
                      <a:endParaRPr sz="12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Nozzle Retainer Bolts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2.6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Chamber Wall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16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Nozzle End Flange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2.8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Test Stand Support Plate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¼-0.035” 316 Tube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2.6 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(@2000psi)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⅜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-0.035” 316 Tube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3.4 (@1000psi)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½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-0.035” 316 Tube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2.5 (@1000psi )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975" y="946650"/>
            <a:ext cx="3604324" cy="291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8925" y="995163"/>
            <a:ext cx="3604328" cy="281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Injector/Igniter FEA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"/>
          <p:cNvSpPr txBox="1"/>
          <p:nvPr>
            <p:ph idx="1" type="body"/>
          </p:nvPr>
        </p:nvSpPr>
        <p:spPr>
          <a:xfrm>
            <a:off x="346650" y="1441200"/>
            <a:ext cx="1819500" cy="32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00"/>
                </a:solidFill>
              </a:rPr>
              <a:t>Injector</a:t>
            </a:r>
            <a:endParaRPr b="1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Pressures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150 psi on face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217 psi in manifold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Temperatures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500 K on face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</a:rPr>
              <a:t>Localized areas of low FS around LOx stream due to thermal stress, but large FS in bulk - May revisit before printing</a:t>
            </a:r>
            <a:endParaRPr i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7625" y="3665398"/>
            <a:ext cx="2704650" cy="12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>
            <p:ph idx="1" type="body"/>
          </p:nvPr>
        </p:nvSpPr>
        <p:spPr>
          <a:xfrm>
            <a:off x="3040913" y="3751250"/>
            <a:ext cx="1819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00"/>
                </a:solidFill>
              </a:rPr>
              <a:t>Igniter</a:t>
            </a:r>
            <a:r>
              <a:rPr b="1" lang="en">
                <a:solidFill>
                  <a:srgbClr val="000000"/>
                </a:solidFill>
              </a:rPr>
              <a:t>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Pressure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200 psi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</a:rPr>
              <a:t>FS &gt; 15</a:t>
            </a:r>
            <a:endParaRPr i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Combustion Chamber Overpressure Relief</a:t>
            </a:r>
            <a:endParaRPr/>
          </a:p>
        </p:txBody>
      </p:sp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346650" y="1441200"/>
            <a:ext cx="2592000" cy="32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FEA simulations confirmed with hand calculations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0.06 in notch depth will lead to failure at 800 psi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316 stainless steel screws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1137" y="1441200"/>
            <a:ext cx="3266516" cy="1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5"/>
          <p:cNvSpPr txBox="1"/>
          <p:nvPr/>
        </p:nvSpPr>
        <p:spPr>
          <a:xfrm>
            <a:off x="4249950" y="3092175"/>
            <a:ext cx="644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FEA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4850" y="1292700"/>
            <a:ext cx="3006424" cy="22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5"/>
          <p:cNvSpPr txBox="1"/>
          <p:nvPr/>
        </p:nvSpPr>
        <p:spPr>
          <a:xfrm>
            <a:off x="6885325" y="3608125"/>
            <a:ext cx="1554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Hand Calculation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 of Safety</a:t>
            </a:r>
            <a:endParaRPr/>
          </a:p>
        </p:txBody>
      </p:sp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346650" y="1441200"/>
            <a:ext cx="311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Hand calculations confirmed the current setup can withstand the operating  chamber pressure of 150 PSI.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Assumptions: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Pressure distributions modelled as point loads on a cantilever beam.</a:t>
            </a:r>
            <a:endParaRPr/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350" y="696900"/>
            <a:ext cx="4770624" cy="395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Igniter Heat Transfer Estimate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050" y="1232100"/>
            <a:ext cx="4681155" cy="360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 txBox="1"/>
          <p:nvPr>
            <p:ph idx="1" type="body"/>
          </p:nvPr>
        </p:nvSpPr>
        <p:spPr>
          <a:xfrm>
            <a:off x="346650" y="1441200"/>
            <a:ext cx="2977500" cy="3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Treated igniter chamber as a simple tube, with the following flow characteristics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Internal forced convection from flow at 3464 K from CEA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Weighted average Cp and viscosity of flow from CEA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External natural convection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Ignore conduction resistance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Forced Convection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Sieder and Tate Relation due to high dT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Natural Convection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Empirical</a:t>
            </a:r>
            <a:r>
              <a:rPr lang="en"/>
              <a:t> </a:t>
            </a:r>
            <a:r>
              <a:rPr lang="en"/>
              <a:t>horizontal</a:t>
            </a:r>
            <a:r>
              <a:rPr lang="en"/>
              <a:t> pipe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Energy difference results in dT of wall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Stand</a:t>
            </a:r>
            <a:endParaRPr/>
          </a:p>
        </p:txBody>
      </p:sp>
      <p:sp>
        <p:nvSpPr>
          <p:cNvPr id="269" name="Google Shape;269;p38"/>
          <p:cNvSpPr txBox="1"/>
          <p:nvPr>
            <p:ph idx="1" type="body"/>
          </p:nvPr>
        </p:nvSpPr>
        <p:spPr>
          <a:xfrm>
            <a:off x="346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Changes from PDR: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 welds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Corner brackets are rated for 500 lbs each, FoS = 10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Removed backplate of combustion chamber assembly to reduce weight and cost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Cost: $277.92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 Materials: HomeDepot and MetalsDepot (2 day delivery time)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Manufacturing: Drilling holes, CNC back plate -&gt; lead time: 1 week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070" y="2925900"/>
            <a:ext cx="2885850" cy="18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5500" y="1382775"/>
            <a:ext cx="2572976" cy="21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&amp; Fabrication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0"/>
          <p:cNvSpPr txBox="1"/>
          <p:nvPr/>
        </p:nvSpPr>
        <p:spPr>
          <a:xfrm>
            <a:off x="474550" y="1576725"/>
            <a:ext cx="3905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C3678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https://docs.google.com/spreadsheets/d/1Akb-G0P3gi-R2JIjckR0jrPFSVN0DPMDoXRMupv_SYY/edit#gid=676738434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3" name="Google Shape;28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400" y="595250"/>
            <a:ext cx="4653701" cy="3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200" y="2111925"/>
            <a:ext cx="4267200" cy="2592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Fabrication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0" name="Google Shape;290;p41"/>
          <p:cNvGraphicFramePr/>
          <p:nvPr/>
        </p:nvGraphicFramePr>
        <p:xfrm>
          <a:off x="727650" y="140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{B3D52FDA-A7C7-4329-B8B6-37244B7CA02F}</a:tableStyleId>
              </a:tblPr>
              <a:tblGrid>
                <a:gridCol w="2655900"/>
                <a:gridCol w="1928725"/>
                <a:gridCol w="1846625"/>
                <a:gridCol w="1257450"/>
              </a:tblGrid>
              <a:tr h="29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Custom Part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Fabrication Method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Supplier/Shop</a:t>
                      </a:r>
                      <a:endParaRPr b="1"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Cost</a:t>
                      </a:r>
                      <a:endParaRPr b="1"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Injector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DMP &amp; Post-Machined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Protolabs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Sponsored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Igniter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Machined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PRL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Materials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Cavitating Venturi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Machined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PRL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Materials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Combustion Chamber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Machined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Pending </a:t>
                      </a:r>
                      <a:endParaRPr i="1"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Pending</a:t>
                      </a:r>
                      <a:endParaRPr i="1"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Nozzle Retaining (Notched)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Bolts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Machined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PRL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Materials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Nozzle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Machined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Electro Tech Machining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~$198 ea. for 3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Nozzle End 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Flange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Machined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Pending</a:t>
                      </a:r>
                      <a:endParaRPr i="1"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Pending</a:t>
                      </a:r>
                      <a:endParaRPr i="1"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Nozzle Retaining Plate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Waterjet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PRL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Materials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Test Stand Support Plate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Waterjet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PRL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Materials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346650" y="15174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Startup, shutdown, and restart of LOx-</a:t>
            </a:r>
            <a:r>
              <a:rPr lang="en" sz="1800"/>
              <a:t>GCH</a:t>
            </a:r>
            <a:r>
              <a:rPr baseline="-25000" lang="en" sz="1800"/>
              <a:t>4</a:t>
            </a:r>
            <a:r>
              <a:rPr lang="en" sz="1800"/>
              <a:t> engine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Stretch Goals: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Stable combustion (P</a:t>
            </a:r>
            <a:r>
              <a:rPr baseline="-25000" lang="en"/>
              <a:t>c</a:t>
            </a:r>
            <a:r>
              <a:rPr lang="en"/>
              <a:t> oscillation &lt;5% mean)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Measure C* efficiency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Image engine startup and reignition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</a:t>
            </a:r>
            <a:r>
              <a:rPr lang="en"/>
              <a:t>Test Plan &amp; Schedule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Plan</a:t>
            </a:r>
            <a:endParaRPr/>
          </a:p>
        </p:txBody>
      </p:sp>
      <p:sp>
        <p:nvSpPr>
          <p:cNvPr id="301" name="Google Shape;301;p43"/>
          <p:cNvSpPr txBox="1"/>
          <p:nvPr>
            <p:ph idx="1" type="body"/>
          </p:nvPr>
        </p:nvSpPr>
        <p:spPr>
          <a:xfrm>
            <a:off x="346650" y="1441200"/>
            <a:ext cx="8343900" cy="45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Subsystem tests</a:t>
            </a:r>
            <a:endParaRPr b="1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Igniter test (needs to re-ignite for this mission)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Test igniter under operating conditions</a:t>
            </a:r>
            <a:endParaRPr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Determine ignition timing, test control software, size of igniter throat</a:t>
            </a:r>
            <a:endParaRPr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Determine igniter jet-penetration distance for the chosen operating pressure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Series of tests</a:t>
            </a:r>
            <a:endParaRPr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Ignite the igniter propellant in open air</a:t>
            </a:r>
            <a:endParaRPr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Measure pressure rise in combustion chamber with no oxidizer flow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Hydro testing of pressure vessels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Manufacture components tested to 1.5 MAWP, holding pressure for 10 min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Fill test component with water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Procedure</a:t>
            </a:r>
            <a:endParaRPr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Seal off pressure vessel except for a single entry port (Designs for the Aluminium plug for the combustor ready)</a:t>
            </a:r>
            <a:endParaRPr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Fill the vessel with deionized water</a:t>
            </a:r>
            <a:endParaRPr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Orient the chamber to eliminate the presence of trapped air</a:t>
            </a:r>
            <a:endParaRPr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Use a hydraulic pump cart to bring it up to a pre-determined test pressure</a:t>
            </a:r>
            <a:endParaRPr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Hold pressure for an amount of time and visually inspect for leaks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Plan</a:t>
            </a:r>
            <a:endParaRPr/>
          </a:p>
        </p:txBody>
      </p:sp>
      <p:sp>
        <p:nvSpPr>
          <p:cNvPr id="307" name="Google Shape;307;p44"/>
          <p:cNvSpPr txBox="1"/>
          <p:nvPr>
            <p:ph idx="1" type="body"/>
          </p:nvPr>
        </p:nvSpPr>
        <p:spPr>
          <a:xfrm>
            <a:off x="346650" y="1441200"/>
            <a:ext cx="76887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Subsystem tests</a:t>
            </a:r>
            <a:endParaRPr b="1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Cold flow test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Confirm that oxidizer mass rate matches the design objective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Load rocket with oxidizer and vent, no igniter installed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Adjust tank pressure to tune oxidizer mass flow rate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Procedure</a:t>
            </a:r>
            <a:endParaRPr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Setup air feed supply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Avionics startup, data acquisition, shutdown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Full system test</a:t>
            </a:r>
            <a:endParaRPr b="1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Single (5 second) burn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 burns back-to-back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Three burns back-to-back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 Drawings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6"/>
          <p:cNvSpPr txBox="1"/>
          <p:nvPr>
            <p:ph idx="1" type="body"/>
          </p:nvPr>
        </p:nvSpPr>
        <p:spPr>
          <a:xfrm>
            <a:off x="346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43" y="620700"/>
            <a:ext cx="7388351" cy="43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75" y="526850"/>
            <a:ext cx="7387452" cy="4370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401" y="552575"/>
            <a:ext cx="6869198" cy="431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87" y="523463"/>
            <a:ext cx="7388351" cy="4377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0"/>
          <p:cNvSpPr txBox="1"/>
          <p:nvPr>
            <p:ph idx="1" type="body"/>
          </p:nvPr>
        </p:nvSpPr>
        <p:spPr>
          <a:xfrm>
            <a:off x="346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12" y="554188"/>
            <a:ext cx="7388351" cy="4368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1"/>
          <p:cNvSpPr txBox="1"/>
          <p:nvPr>
            <p:ph idx="1" type="body"/>
          </p:nvPr>
        </p:nvSpPr>
        <p:spPr>
          <a:xfrm>
            <a:off x="346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12" y="534075"/>
            <a:ext cx="7388351" cy="4379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" name="Google Shape;108;p16"/>
          <p:cNvGraphicFramePr/>
          <p:nvPr/>
        </p:nvGraphicFramePr>
        <p:xfrm>
          <a:off x="539850" y="155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{B3D52FDA-A7C7-4329-B8B6-37244B7CA02F}</a:tableStyleId>
              </a:tblPr>
              <a:tblGrid>
                <a:gridCol w="2114575"/>
                <a:gridCol w="5668025"/>
              </a:tblGrid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Oxidizer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Liquid Oxygen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Fuel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Gaseous Methane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Chamber Pressure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 bar (~150 psia)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Thrust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640 N  (~144 lbf)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Throat Diameter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25.4 mm (1 in)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O/F Ratio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2.5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Ox Mass Flow Rate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0.1986 kg/s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Fuel Mass Flow Rate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0.0795 kg/s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Ox Pressurization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Compressed Helium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Nozzle Expansion Ratio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2.18 (Sea Level Optimal)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Injector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Shear </a:t>
                      </a:r>
                      <a:r>
                        <a:rPr b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Coaxial: LOx center, Methane annular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Igniter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Gas-Gas Impinging with spark plug ignition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</a:t>
                      </a:r>
                      <a:r>
                        <a:rPr baseline="-25000" i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sp</a:t>
                      </a:r>
                      <a:endParaRPr baseline="-25000" i="1"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230 sec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2"/>
          <p:cNvSpPr txBox="1"/>
          <p:nvPr>
            <p:ph idx="1" type="body"/>
          </p:nvPr>
        </p:nvSpPr>
        <p:spPr>
          <a:xfrm>
            <a:off x="346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12" y="534075"/>
            <a:ext cx="7388351" cy="4377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3"/>
          <p:cNvSpPr txBox="1"/>
          <p:nvPr>
            <p:ph idx="1" type="body"/>
          </p:nvPr>
        </p:nvSpPr>
        <p:spPr>
          <a:xfrm>
            <a:off x="346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12" y="518825"/>
            <a:ext cx="7388351" cy="4377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Drawings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490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490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490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490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490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490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490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Since PDR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490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490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4903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490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490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490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7946137" cy="514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-2275"/>
            <a:ext cx="7946136" cy="5148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287"/>
            <a:ext cx="7946137" cy="5148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P&amp;ID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4">
            <a:alphaModFix/>
          </a:blip>
          <a:srcRect b="1458" l="1294" r="31985" t="4414"/>
          <a:stretch/>
        </p:blipFill>
        <p:spPr>
          <a:xfrm>
            <a:off x="3336350" y="485050"/>
            <a:ext cx="4878599" cy="44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 rotWithShape="1">
          <a:blip r:embed="rId4">
            <a:alphaModFix/>
          </a:blip>
          <a:srcRect b="59826" l="82618" r="0" t="0"/>
          <a:stretch/>
        </p:blipFill>
        <p:spPr>
          <a:xfrm>
            <a:off x="316500" y="1384500"/>
            <a:ext cx="2305151" cy="3447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8"/>
          <p:cNvCxnSpPr/>
          <p:nvPr/>
        </p:nvCxnSpPr>
        <p:spPr>
          <a:xfrm rot="10800000">
            <a:off x="4292050" y="4372175"/>
            <a:ext cx="30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8"/>
          <p:cNvSpPr txBox="1"/>
          <p:nvPr/>
        </p:nvSpPr>
        <p:spPr>
          <a:xfrm>
            <a:off x="4598650" y="4148225"/>
            <a:ext cx="3712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Helium - Addresses LOx solubility concerns, and is not too expensive ($310 He vs $54 N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3" name="Google Shape;123;p18"/>
          <p:cNvCxnSpPr>
            <a:stCxn id="124" idx="3"/>
          </p:cNvCxnSpPr>
          <p:nvPr/>
        </p:nvCxnSpPr>
        <p:spPr>
          <a:xfrm>
            <a:off x="3951450" y="709000"/>
            <a:ext cx="280500" cy="19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8"/>
          <p:cNvSpPr txBox="1"/>
          <p:nvPr/>
        </p:nvSpPr>
        <p:spPr>
          <a:xfrm>
            <a:off x="2765850" y="485050"/>
            <a:ext cx="1185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Relief Added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P&amp;ID Fitting Accounting Spreadsheet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46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https://docs.google.com/spreadsheets/d/1Akb-G0P3gi-R2JIjckR0jrPFSVN0DPMDoXRMupv_SYY/edit?usp=sharing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P&amp;ID Fitting Accounting: LOX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84500"/>
            <a:ext cx="8839196" cy="2221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16500" y="69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P&amp;ID Fitting Accounting: GOX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84500"/>
            <a:ext cx="8839201" cy="1528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